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95" r:id="rId3"/>
    <p:sldId id="270" r:id="rId4"/>
    <p:sldId id="272" r:id="rId5"/>
    <p:sldId id="262" r:id="rId6"/>
    <p:sldId id="339" r:id="rId7"/>
    <p:sldId id="357" r:id="rId8"/>
    <p:sldId id="354" r:id="rId9"/>
    <p:sldId id="358" r:id="rId10"/>
    <p:sldId id="355" r:id="rId11"/>
    <p:sldId id="350" r:id="rId12"/>
    <p:sldId id="356" r:id="rId13"/>
    <p:sldId id="340" r:id="rId14"/>
    <p:sldId id="345" r:id="rId15"/>
    <p:sldId id="346" r:id="rId16"/>
    <p:sldId id="347" r:id="rId17"/>
    <p:sldId id="348" r:id="rId18"/>
    <p:sldId id="352" r:id="rId19"/>
    <p:sldId id="353" r:id="rId20"/>
    <p:sldId id="342" r:id="rId21"/>
    <p:sldId id="341" r:id="rId22"/>
    <p:sldId id="344" r:id="rId23"/>
    <p:sldId id="343" r:id="rId24"/>
    <p:sldId id="349" r:id="rId25"/>
    <p:sldId id="351" r:id="rId26"/>
    <p:sldId id="260" r:id="rId27"/>
    <p:sldId id="299" r:id="rId28"/>
    <p:sldId id="297" r:id="rId29"/>
    <p:sldId id="263" r:id="rId30"/>
    <p:sldId id="300" r:id="rId31"/>
    <p:sldId id="302" r:id="rId32"/>
    <p:sldId id="301" r:id="rId33"/>
    <p:sldId id="266" r:id="rId34"/>
    <p:sldId id="267" r:id="rId35"/>
    <p:sldId id="268" r:id="rId36"/>
    <p:sldId id="273" r:id="rId37"/>
    <p:sldId id="274" r:id="rId38"/>
    <p:sldId id="276" r:id="rId39"/>
    <p:sldId id="285" r:id="rId40"/>
    <p:sldId id="286" r:id="rId41"/>
    <p:sldId id="277" r:id="rId42"/>
    <p:sldId id="305" r:id="rId43"/>
    <p:sldId id="313" r:id="rId44"/>
    <p:sldId id="311" r:id="rId45"/>
    <p:sldId id="319" r:id="rId46"/>
    <p:sldId id="309" r:id="rId47"/>
    <p:sldId id="316" r:id="rId48"/>
    <p:sldId id="317" r:id="rId49"/>
    <p:sldId id="325" r:id="rId50"/>
    <p:sldId id="333" r:id="rId51"/>
    <p:sldId id="331" r:id="rId52"/>
    <p:sldId id="332" r:id="rId53"/>
    <p:sldId id="336" r:id="rId54"/>
    <p:sldId id="337" r:id="rId55"/>
    <p:sldId id="338" r:id="rId56"/>
    <p:sldId id="335" r:id="rId57"/>
    <p:sldId id="318" r:id="rId58"/>
    <p:sldId id="326" r:id="rId59"/>
    <p:sldId id="314" r:id="rId60"/>
    <p:sldId id="315" r:id="rId61"/>
    <p:sldId id="307" r:id="rId62"/>
    <p:sldId id="303" r:id="rId63"/>
    <p:sldId id="304" r:id="rId64"/>
    <p:sldId id="327" r:id="rId65"/>
    <p:sldId id="320" r:id="rId66"/>
    <p:sldId id="321" r:id="rId67"/>
    <p:sldId id="328" r:id="rId68"/>
    <p:sldId id="323" r:id="rId69"/>
    <p:sldId id="322" r:id="rId70"/>
    <p:sldId id="329" r:id="rId71"/>
    <p:sldId id="324" r:id="rId72"/>
    <p:sldId id="334" r:id="rId7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197"/>
  </p:normalViewPr>
  <p:slideViewPr>
    <p:cSldViewPr snapToGrid="0">
      <p:cViewPr varScale="1">
        <p:scale>
          <a:sx n="119" d="100"/>
          <a:sy n="119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291441" y="296771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A18E4-8D9E-23C5-CBB2-19298232F542}"/>
              </a:ext>
            </a:extLst>
          </p:cNvPr>
          <p:cNvSpPr txBox="1"/>
          <p:nvPr/>
        </p:nvSpPr>
        <p:spPr>
          <a:xfrm>
            <a:off x="5750352" y="954370"/>
            <a:ext cx="4981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evaluate the clause on positive images as well as negative images. Infer Module(IM) gives us the score. </a:t>
            </a:r>
          </a:p>
          <a:p>
            <a:endParaRPr lang="en-US" sz="1200" dirty="0"/>
          </a:p>
          <a:p>
            <a:r>
              <a:rPr lang="en-US" sz="1200" dirty="0"/>
              <a:t>We consider a </a:t>
            </a:r>
            <a:r>
              <a:rPr lang="en-US" sz="1200" b="1" dirty="0"/>
              <a:t>pair</a:t>
            </a:r>
            <a:r>
              <a:rPr lang="en-US" sz="1200" dirty="0"/>
              <a:t> of positive and negative image at the same time. Positive score corresponds x-axis, negative score corresponds y-axis. Then each pair gives a point on the coordinate system.</a:t>
            </a:r>
          </a:p>
          <a:p>
            <a:endParaRPr lang="en-US" sz="1200" dirty="0"/>
          </a:p>
          <a:p>
            <a:r>
              <a:rPr lang="en-US" sz="1200" dirty="0"/>
              <a:t>For 20 positive images and 20 negative images, we have 20 pairs as well as 20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on the left side.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861727"/>
            <a:ext cx="2688548" cy="2688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671974" y="3595306"/>
            <a:ext cx="4981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can also use a </a:t>
            </a:r>
            <a:r>
              <a:rPr lang="en-US" sz="1200" b="1" dirty="0"/>
              <a:t>heatmap</a:t>
            </a:r>
            <a:r>
              <a:rPr lang="en-US" sz="1200" dirty="0"/>
              <a:t> to re-draw the scatter figure, as shown on the left side. If we fuzzy the values to 4 zones. </a:t>
            </a:r>
          </a:p>
          <a:p>
            <a:endParaRPr lang="en-US" sz="1200" dirty="0"/>
          </a:p>
          <a:p>
            <a:r>
              <a:rPr lang="en-US" sz="1200" dirty="0"/>
              <a:t>We can see that, the black zone, which has the </a:t>
            </a:r>
            <a:r>
              <a:rPr lang="en-US" sz="1200" b="1" dirty="0"/>
              <a:t>highest</a:t>
            </a:r>
            <a:r>
              <a:rPr lang="en-US" sz="1200" dirty="0"/>
              <a:t> value, corresponds the case of positive score high, and negative score low. It tells us that, this </a:t>
            </a:r>
            <a:r>
              <a:rPr lang="en-US" sz="1200" b="1" dirty="0"/>
              <a:t>clause</a:t>
            </a:r>
            <a:r>
              <a:rPr lang="en-US" sz="1200" dirty="0"/>
              <a:t> get high score in the positive image but low score in the negative image in the most of times.</a:t>
            </a:r>
          </a:p>
          <a:p>
            <a:endParaRPr lang="en-US" sz="1200" dirty="0"/>
          </a:p>
          <a:p>
            <a:r>
              <a:rPr lang="en-US" sz="1200" dirty="0"/>
              <a:t>In this case, this clause can be considered as a good, or we say it ‘positive’ clause of the target pattern. And we give it a </a:t>
            </a:r>
            <a:r>
              <a:rPr lang="en-US" sz="1200" b="1" dirty="0"/>
              <a:t>sign</a:t>
            </a:r>
            <a:r>
              <a:rPr lang="en-US" sz="1200" dirty="0"/>
              <a:t> </a:t>
            </a:r>
            <a:r>
              <a:rPr lang="en-US" sz="1200" b="1" dirty="0"/>
              <a:t>“positive”.</a:t>
            </a:r>
          </a:p>
          <a:p>
            <a:endParaRPr lang="en-US" sz="1200" b="1" dirty="0"/>
          </a:p>
          <a:p>
            <a:r>
              <a:rPr lang="en-US" sz="1200" dirty="0"/>
              <a:t>Similarly, we can define a sign “negative”.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3550275"/>
            <a:ext cx="2688548" cy="26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52" y="643467"/>
            <a:ext cx="4238695" cy="25432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643467"/>
            <a:ext cx="4238695" cy="254321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8" y="3671316"/>
            <a:ext cx="4243103" cy="25458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95" y="3671316"/>
            <a:ext cx="4255782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268581" y="337643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268581" y="1784005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268581" y="4843506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2194560"/>
            <a:ext cx="4708584" cy="1980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456904" y="845411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6243750" y="2853876"/>
            <a:ext cx="507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cluster all the PI clauses with positive sign as a new concept and </a:t>
            </a:r>
            <a:r>
              <a:rPr lang="en-US" b="1" dirty="0"/>
              <a:t>invent</a:t>
            </a:r>
            <a:r>
              <a:rPr lang="en-US" dirty="0"/>
              <a:t> a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predicate</a:t>
            </a:r>
            <a:r>
              <a:rPr lang="en-US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182110" y="4899876"/>
            <a:ext cx="5009889" cy="12234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1687135" y="1520520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7182111" y="1559945"/>
            <a:ext cx="3539558" cy="3110475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7450715" y="2104564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7567689" y="254459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8031553" y="2234713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7689571" y="294624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with_prop_1(X):-pred_2_args_id_0(X,Y),pred_1_args_id_0(Y).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with_prop_2(X,Y):-pred_3_args_id_0(X,Y,Z),pred_1_args_id_0(Z).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(X):-pred_1_args_id_0(X).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(X,Y,Z):-pred_2_args_id_0(X,Y,Z).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commutative(X):-pred_2_args_id_0(X,Y),pred_2_args_id_0(Y,X).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commutative(Y):-pred_2_args_id_0(X,Y),pred_2_args_id_0(Y,X).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(X,Y):-pred_2_args_id_0(X,Z),pred_2_args_id_0(Y,W),pred_2_args_id_1(Z,W).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pair(X,Y):-pred_2_args_id_0(X,Y),pred_2_args_id_1(Y,X).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(X,Y):-pred_2_args_id_0(X,Z),pred_2_args_id_0(Z,Y).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701575"/>
            <a:ext cx="8207298" cy="54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" y="41828"/>
            <a:ext cx="2199048" cy="478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8" y="41828"/>
            <a:ext cx="2017173" cy="478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1" y="41828"/>
            <a:ext cx="1894994" cy="491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5" y="0"/>
            <a:ext cx="2010056" cy="5046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7" y="40852"/>
            <a:ext cx="2010056" cy="510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13" y="15193"/>
            <a:ext cx="2004648" cy="5015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36827" y="4943723"/>
            <a:ext cx="2004648" cy="1791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6380479" y="5332427"/>
            <a:ext cx="2139052" cy="1474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2099048" y="4870306"/>
            <a:ext cx="2010056" cy="1791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4166677" y="5387196"/>
            <a:ext cx="2010056" cy="134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9268642" y="5228003"/>
            <a:ext cx="2010056" cy="1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368" y="501768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50641" y="1660801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6407695" y="4333460"/>
            <a:ext cx="393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6639608" y="2186608"/>
            <a:ext cx="0" cy="29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7365164" y="2411896"/>
            <a:ext cx="2464904" cy="155050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9985781" y="455298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5291201" y="159775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520149" y="829991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520148" y="2259495"/>
            <a:ext cx="5456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Clustering all k clauses C={C1, …,. Ck}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 to k-1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n=</a:t>
            </a:r>
            <a:r>
              <a:rPr lang="en-US" dirty="0" err="1"/>
              <a:t>len</a:t>
            </a:r>
            <a:r>
              <a:rPr lang="en-US" dirty="0"/>
              <a:t>(C)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j = 1 to k: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New_C</a:t>
            </a:r>
            <a:r>
              <a:rPr lang="en-US" dirty="0"/>
              <a:t> &lt;- Delete j-</a:t>
            </a:r>
            <a:r>
              <a:rPr lang="en-US" dirty="0" err="1"/>
              <a:t>th</a:t>
            </a:r>
            <a:r>
              <a:rPr lang="en-US" dirty="0"/>
              <a:t> clause in C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score &lt;- Evaluate all the rest clauses in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best_score</a:t>
            </a:r>
            <a:r>
              <a:rPr lang="en-US" dirty="0"/>
              <a:t> &lt;- max(score)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 &lt;- </a:t>
            </a:r>
            <a:r>
              <a:rPr lang="en-US" dirty="0" err="1"/>
              <a:t>Best_New_C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8597616" y="1597752"/>
            <a:ext cx="0" cy="363685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8209604" y="5605669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9666844" y="582424"/>
          <a:ext cx="1943100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69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86243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7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6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2.05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2269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2.06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1.74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520149" y="829991"/>
            <a:ext cx="484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734752" y="1783634"/>
            <a:ext cx="5456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concept  and a dataset, learn the given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dataset, learn some concepts.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873854" y="352805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6722398" y="450776"/>
            <a:ext cx="4595750" cy="4572000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8684887" y="5383376"/>
            <a:ext cx="95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32-Zone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671693" y="5296795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076BD8-BCE3-FB7E-6EE4-B91A88CA7BC4}"/>
              </a:ext>
            </a:extLst>
          </p:cNvPr>
          <p:cNvSpPr/>
          <p:nvPr/>
        </p:nvSpPr>
        <p:spPr>
          <a:xfrm>
            <a:off x="281627" y="270564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56811" cy="788174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48" y="1887258"/>
            <a:ext cx="2953924" cy="207852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734082" y="1576252"/>
            <a:ext cx="2757620" cy="262495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934379" y="5203130"/>
            <a:ext cx="8783266" cy="1164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Given</a:t>
            </a:r>
            <a:r>
              <a:rPr lang="de-DE" altLang="zh-CN" sz="1200" dirty="0">
                <a:latin typeface="+mn-lt"/>
              </a:rPr>
              <a:t> an 8-zone </a:t>
            </a:r>
            <a:r>
              <a:rPr lang="de-DE" altLang="zh-CN" sz="1200" dirty="0" err="1">
                <a:latin typeface="+mn-lt"/>
              </a:rPr>
              <a:t>map</a:t>
            </a:r>
            <a:r>
              <a:rPr lang="de-DE" altLang="zh-CN" sz="1200" dirty="0">
                <a:latin typeface="+mn-lt"/>
              </a:rPr>
              <a:t>, </a:t>
            </a:r>
            <a:r>
              <a:rPr lang="de-DE" altLang="zh-CN" sz="1200" dirty="0" err="1">
                <a:latin typeface="+mn-lt"/>
              </a:rPr>
              <a:t>the</a:t>
            </a:r>
            <a:r>
              <a:rPr lang="de-DE" altLang="zh-CN" sz="1200" dirty="0">
                <a:latin typeface="+mn-lt"/>
              </a:rPr>
              <a:t> NSFR </a:t>
            </a:r>
            <a:r>
              <a:rPr lang="de-DE" altLang="zh-CN" sz="1200" dirty="0" err="1">
                <a:latin typeface="+mn-lt"/>
              </a:rPr>
              <a:t>system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is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able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to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give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use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some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clauses</a:t>
            </a:r>
            <a:r>
              <a:rPr lang="de-DE" altLang="zh-CN" sz="12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23" y="2155228"/>
            <a:ext cx="3284268" cy="1810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1648944" y="4458622"/>
            <a:ext cx="92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9644707" y="4458622"/>
            <a:ext cx="133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4521485" y="4515078"/>
            <a:ext cx="25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330348" y="2321366"/>
            <a:ext cx="8222797" cy="2415017"/>
            <a:chOff x="1330348" y="2321366"/>
            <a:chExt cx="8222797" cy="24150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18" y="224506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87151" y="3761123"/>
            <a:ext cx="12025432" cy="1292181"/>
            <a:chOff x="87151" y="3761123"/>
            <a:chExt cx="12025432" cy="12921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550100" y="5550942"/>
            <a:ext cx="1131752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Conflict Clauses:  e.g.  p(A,B) :- at_area_0(A, B), at_area_7(A,B) is a conflict clause, cause the atoms in the clause body </a:t>
            </a:r>
            <a:r>
              <a:rPr lang="en-US" altLang="zh-CN" sz="1000" dirty="0"/>
              <a:t>contradict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Clause Sign: A clause can be given a positive sign </a:t>
            </a:r>
            <a:r>
              <a:rPr lang="zh-CN" altLang="en-US" sz="1000" dirty="0"/>
              <a:t>‘</a:t>
            </a:r>
            <a:r>
              <a:rPr lang="en-US" altLang="zh-CN" sz="1000" dirty="0"/>
              <a:t>+</a:t>
            </a:r>
            <a:r>
              <a:rPr lang="zh-CN" altLang="en-US" sz="1000" dirty="0"/>
              <a:t>’ </a:t>
            </a:r>
            <a:r>
              <a:rPr lang="en-US" altLang="zh-CN" sz="1000" dirty="0"/>
              <a:t>or a negative sign ‘-’. A clause labeled with a positive sign can be further consider for PI module, a clause labeled with a negative sign is discarded for PI module.</a:t>
            </a:r>
            <a:endParaRPr lang="en-US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2517388" y="654077"/>
            <a:ext cx="8222797" cy="2415017"/>
            <a:chOff x="1330348" y="2321366"/>
            <a:chExt cx="8222797" cy="24150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3608</TotalTime>
  <Words>5951</Words>
  <Application>Microsoft Macintosh PowerPoint</Application>
  <PresentationFormat>Widescreen</PresentationFormat>
  <Paragraphs>788</Paragraphs>
  <Slides>72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Consolas</vt:lpstr>
      <vt:lpstr>JetBrains Mono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PI by Clustering</vt:lpstr>
      <vt:lpstr>NSFR+PI</vt:lpstr>
      <vt:lpstr>NSFR+PI</vt:lpstr>
      <vt:lpstr>PowerPoint Presentation</vt:lpstr>
      <vt:lpstr>PowerPoint Presentation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 </cp:lastModifiedBy>
  <cp:revision>85</cp:revision>
  <dcterms:created xsi:type="dcterms:W3CDTF">2022-12-15T09:41:48Z</dcterms:created>
  <dcterms:modified xsi:type="dcterms:W3CDTF">2023-02-13T08:12:46Z</dcterms:modified>
</cp:coreProperties>
</file>